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4200" r:id="rId4"/>
  </p:sldMasterIdLst>
  <p:notesMasterIdLst>
    <p:notesMasterId r:id="rId15"/>
  </p:notesMasterIdLst>
  <p:sldIdLst>
    <p:sldId id="257" r:id="rId5"/>
    <p:sldId id="262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5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412"/>
    <a:srgbClr val="D11E2C"/>
    <a:srgbClr val="B60000"/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F6D68-458C-9C4C-87FA-445D9B873A6C}" v="1" dt="2021-09-15T19:52:5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5179"/>
  </p:normalViewPr>
  <p:slideViewPr>
    <p:cSldViewPr snapToGrid="0" snapToObjects="1">
      <p:cViewPr varScale="1">
        <p:scale>
          <a:sx n="91" d="100"/>
          <a:sy n="91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9D0EF-7C66-904C-A53F-DBAADEDC9957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2C952-A157-C345-977E-E9060C4C1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C952-A157-C345-977E-E9060C4C14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C952-A157-C345-977E-E9060C4C1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8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2C952-A157-C345-977E-E9060C4C14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0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C952-A157-C345-977E-E9060C4C14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2C952-A157-C345-977E-E9060C4C14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C952-A157-C345-977E-E9060C4C14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3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55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4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6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7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5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5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9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5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201" r:id="rId1"/>
    <p:sldLayoutId id="2147494202" r:id="rId2"/>
    <p:sldLayoutId id="2147494203" r:id="rId3"/>
    <p:sldLayoutId id="2147494204" r:id="rId4"/>
    <p:sldLayoutId id="2147494205" r:id="rId5"/>
    <p:sldLayoutId id="2147494206" r:id="rId6"/>
    <p:sldLayoutId id="2147494207" r:id="rId7"/>
    <p:sldLayoutId id="2147494208" r:id="rId8"/>
    <p:sldLayoutId id="2147494209" r:id="rId9"/>
    <p:sldLayoutId id="2147494210" r:id="rId10"/>
    <p:sldLayoutId id="2147494211" r:id="rId11"/>
    <p:sldLayoutId id="2147494212" r:id="rId12"/>
    <p:sldLayoutId id="2147494213" r:id="rId13"/>
    <p:sldLayoutId id="2147494214" r:id="rId14"/>
    <p:sldLayoutId id="2147494215" r:id="rId15"/>
    <p:sldLayoutId id="2147494216" r:id="rId16"/>
    <p:sldLayoutId id="21474942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_Packineau@Harvard.ed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0F10BD-3D4D-FE49-8A74-B04129AB9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6288"/>
            <a:ext cx="9143999" cy="354171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E7B02-71D3-F745-AD0B-C4F5106588DB}"/>
              </a:ext>
            </a:extLst>
          </p:cNvPr>
          <p:cNvSpPr txBox="1"/>
          <p:nvPr/>
        </p:nvSpPr>
        <p:spPr>
          <a:xfrm>
            <a:off x="141315" y="211434"/>
            <a:ext cx="886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HARVARD UNIVERSITY NATIVE AMERICAN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F769C-7083-6C43-A5E1-EFC09A3A029A}"/>
              </a:ext>
            </a:extLst>
          </p:cNvPr>
          <p:cNvSpPr txBox="1"/>
          <p:nvPr/>
        </p:nvSpPr>
        <p:spPr>
          <a:xfrm>
            <a:off x="452638" y="673099"/>
            <a:ext cx="8238722" cy="30469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n w="190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accent3">
                      <a:alpha val="40000"/>
                    </a:schemeClr>
                  </a:outerShdw>
                </a:effectLst>
              </a:rPr>
              <a:t>WHAT IS HUNAP</a:t>
            </a:r>
          </a:p>
          <a:p>
            <a:pPr algn="ctr"/>
            <a:endParaRPr lang="en-US" sz="3200" b="1" u="sng" dirty="0">
              <a:ln w="1905">
                <a:solidFill>
                  <a:schemeClr val="tx1">
                    <a:lumMod val="65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accent3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u="sng" dirty="0">
                <a:ln w="190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accent3">
                      <a:alpha val="40000"/>
                    </a:schemeClr>
                  </a:outerShdw>
                </a:effectLst>
              </a:rPr>
              <a:t>WHO IS HUNAP</a:t>
            </a:r>
          </a:p>
          <a:p>
            <a:pPr algn="ctr"/>
            <a:endParaRPr lang="en-US" sz="3200" b="1" u="sng" dirty="0">
              <a:ln w="1905">
                <a:solidFill>
                  <a:schemeClr val="tx1">
                    <a:lumMod val="65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accent3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u="sng" dirty="0">
                <a:ln w="190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accent3">
                      <a:alpha val="40000"/>
                    </a:schemeClr>
                  </a:outerShdw>
                </a:effectLst>
              </a:rPr>
              <a:t>HUNAP RESOURCES</a:t>
            </a:r>
          </a:p>
          <a:p>
            <a:pPr marL="285750" indent="-285750" algn="ctr">
              <a:buFontTx/>
              <a:buChar char="-"/>
            </a:pPr>
            <a:endParaRPr lang="en-US" sz="3200" dirty="0">
              <a:ln w="1905">
                <a:solidFill>
                  <a:schemeClr val="tx1">
                    <a:lumMod val="65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accent3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753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4535" y="-84047"/>
            <a:ext cx="10413070" cy="6942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3025"/>
            <a:ext cx="9246829" cy="1938992"/>
          </a:xfrm>
          <a:prstGeom prst="rect">
            <a:avLst/>
          </a:prstGeom>
          <a:solidFill>
            <a:srgbClr val="AD0101">
              <a:alpha val="7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Stay Connected</a:t>
            </a: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Weekly Emails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hlinkClick r:id="rId3"/>
              </a:rPr>
              <a:t>Jason_Packineau@Harvard.edu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617-5997460 Text/Call</a:t>
            </a:r>
          </a:p>
        </p:txBody>
      </p:sp>
    </p:spTree>
    <p:extLst>
      <p:ext uri="{BB962C8B-B14F-4D97-AF65-F5344CB8AC3E}">
        <p14:creationId xmlns:p14="http://schemas.microsoft.com/office/powerpoint/2010/main" val="205578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07101-D6A4-3E4F-8A05-EF62BF343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624349" cy="3254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A6C585-E7A9-974D-99EC-ED4E98453150}"/>
              </a:ext>
            </a:extLst>
          </p:cNvPr>
          <p:cNvSpPr txBox="1"/>
          <p:nvPr/>
        </p:nvSpPr>
        <p:spPr>
          <a:xfrm>
            <a:off x="4356100" y="628233"/>
            <a:ext cx="4397433" cy="56015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2412"/>
                </a:solidFill>
              </a:rPr>
              <a:t>What is HUNAP</a:t>
            </a:r>
          </a:p>
          <a:p>
            <a:endParaRPr lang="en-US" dirty="0"/>
          </a:p>
          <a:p>
            <a:r>
              <a:rPr lang="en-US" sz="2600" dirty="0"/>
              <a:t>HUNAP promotes Native and Indigenous academic scholarship AND seeks to build a thriving Indigenous student community</a:t>
            </a:r>
          </a:p>
          <a:p>
            <a:endParaRPr lang="en-US" sz="2600" dirty="0"/>
          </a:p>
          <a:p>
            <a:r>
              <a:rPr lang="en-US" sz="2600" dirty="0"/>
              <a:t>We do this in four ways:</a:t>
            </a:r>
          </a:p>
          <a:p>
            <a:endParaRPr lang="en-US" sz="2600" dirty="0"/>
          </a:p>
          <a:p>
            <a:pPr lvl="1"/>
            <a:r>
              <a:rPr lang="en-US" sz="2600" dirty="0"/>
              <a:t>Academic Programs</a:t>
            </a:r>
          </a:p>
          <a:p>
            <a:pPr lvl="1"/>
            <a:r>
              <a:rPr lang="en-US" sz="2600" dirty="0"/>
              <a:t>Partnerships</a:t>
            </a:r>
          </a:p>
          <a:p>
            <a:pPr lvl="1"/>
            <a:r>
              <a:rPr lang="en-US" sz="2600" dirty="0"/>
              <a:t>Recruitment/Admissions</a:t>
            </a:r>
          </a:p>
          <a:p>
            <a:pPr lvl="1"/>
            <a:r>
              <a:rPr lang="en-US" sz="2600" dirty="0"/>
              <a:t>Student Support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F188FD-DC31-7C48-B018-8A79EBE29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54952"/>
            <a:ext cx="3603532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9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DBA287-9B0B-264D-81D3-61DDFB35A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086" y="0"/>
            <a:ext cx="4572914" cy="665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81D64A-73A9-C347-83D4-A28FEE7A1CE4}"/>
              </a:ext>
            </a:extLst>
          </p:cNvPr>
          <p:cNvSpPr txBox="1"/>
          <p:nvPr/>
        </p:nvSpPr>
        <p:spPr>
          <a:xfrm>
            <a:off x="285173" y="1874728"/>
            <a:ext cx="3973484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4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Who is HUNAP</a:t>
            </a:r>
          </a:p>
          <a:p>
            <a:endParaRPr lang="en-US" sz="2100" dirty="0"/>
          </a:p>
          <a:p>
            <a:r>
              <a:rPr lang="en-US" sz="2100" dirty="0"/>
              <a:t>HUNAP is</a:t>
            </a:r>
          </a:p>
          <a:p>
            <a:endParaRPr lang="en-US" sz="2100" dirty="0"/>
          </a:p>
          <a:p>
            <a:pPr lvl="1"/>
            <a:r>
              <a:rPr lang="en-US" sz="2100" dirty="0"/>
              <a:t>STUDENTS/SCHOLARS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STAFF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FACULTY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4615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E26915-008E-7C4F-9F41-C621A4524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467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F2ACC6-85A4-FE4E-88E1-D342CB60DEEE}"/>
              </a:ext>
            </a:extLst>
          </p:cNvPr>
          <p:cNvSpPr txBox="1"/>
          <p:nvPr/>
        </p:nvSpPr>
        <p:spPr>
          <a:xfrm>
            <a:off x="4927600" y="1194911"/>
            <a:ext cx="4089400" cy="56630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4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Academic Programs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Indigenous Health Seminar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HUNAP Annual Lecture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Harvard Native American &amp; Indigenous Studies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Faculty Guest Speaker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DBA287-9B0B-264D-81D3-61DDFB35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3" y="6235"/>
            <a:ext cx="4563687" cy="6845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3D9B3-3BF4-D640-BC85-E9C57A9D67E5}"/>
              </a:ext>
            </a:extLst>
          </p:cNvPr>
          <p:cNvSpPr txBox="1"/>
          <p:nvPr/>
        </p:nvSpPr>
        <p:spPr>
          <a:xfrm>
            <a:off x="215900" y="317460"/>
            <a:ext cx="4229100" cy="6955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4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Partnerships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Harvard Project on American Indian Economic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Oneida Nation Visiting Professor of Law (HLS)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Harvard Peabody Museum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David Rockefeller Center for Latin American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Tozzer</a:t>
            </a:r>
            <a:r>
              <a:rPr lang="en-US" sz="2400" dirty="0"/>
              <a:t>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Four Directions Summer Research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Radcliffe Institute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SEAS REU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Office for Fine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 more...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5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2ACC6-85A4-FE4E-88E1-D342CB60DEEE}"/>
              </a:ext>
            </a:extLst>
          </p:cNvPr>
          <p:cNvSpPr txBox="1"/>
          <p:nvPr/>
        </p:nvSpPr>
        <p:spPr>
          <a:xfrm>
            <a:off x="4738256" y="177760"/>
            <a:ext cx="4131423" cy="62478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24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Recruitment &amp; Admissions</a:t>
            </a:r>
          </a:p>
          <a:p>
            <a:endParaRPr lang="en-US" sz="2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600" dirty="0"/>
              <a:t>HUNAP actively recruits prospective students and, when possible, in partnership with all thirteen admissions offices on 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Recruitment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Admissions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On-Campus Recruitment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Admissions Liaison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r>
              <a:rPr lang="en-US" i="1" dirty="0"/>
              <a:t>*HUNAP students are welcome to seek admissions counseling from Jason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992E1-BA54-A74D-8DAD-DFD9948DC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05746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0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DBA287-9B0B-264D-81D3-61DDFB35A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313" y="0"/>
            <a:ext cx="4563687" cy="665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3D9B3-3BF4-D640-BC85-E9C57A9D67E5}"/>
              </a:ext>
            </a:extLst>
          </p:cNvPr>
          <p:cNvSpPr txBox="1"/>
          <p:nvPr/>
        </p:nvSpPr>
        <p:spPr>
          <a:xfrm>
            <a:off x="351213" y="1148745"/>
            <a:ext cx="4229100" cy="5709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4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 Support</a:t>
            </a:r>
          </a:p>
          <a:p>
            <a:endParaRPr lang="en-US" sz="2800" dirty="0"/>
          </a:p>
          <a:p>
            <a:r>
              <a:rPr lang="en-US" sz="2100" dirty="0"/>
              <a:t>There are 103 Native/Indigenous students in the HUNAP community</a:t>
            </a:r>
          </a:p>
          <a:p>
            <a:endParaRPr lang="en-US" sz="2100" dirty="0"/>
          </a:p>
          <a:p>
            <a:r>
              <a:rPr lang="en-US" sz="2100" dirty="0"/>
              <a:t>Academic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Research/Library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Language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Research Grants</a:t>
            </a:r>
          </a:p>
          <a:p>
            <a:endParaRPr lang="en-US" sz="2100" dirty="0"/>
          </a:p>
          <a:p>
            <a:r>
              <a:rPr lang="en-US" sz="2100" dirty="0"/>
              <a:t>Career/Professional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Alumni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Local + Summer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Letters of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Conference Grants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F2ACC6-85A4-FE4E-88E1-D342CB60DEEE}"/>
              </a:ext>
            </a:extLst>
          </p:cNvPr>
          <p:cNvSpPr txBox="1"/>
          <p:nvPr/>
        </p:nvSpPr>
        <p:spPr>
          <a:xfrm>
            <a:off x="4572000" y="0"/>
            <a:ext cx="4297679" cy="71711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4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 Support</a:t>
            </a:r>
          </a:p>
          <a:p>
            <a:endParaRPr lang="en-US" dirty="0"/>
          </a:p>
          <a:p>
            <a:r>
              <a:rPr lang="en-US" sz="2100" dirty="0"/>
              <a:t>Advocacy</a:t>
            </a:r>
          </a:p>
          <a:p>
            <a:pPr lvl="1"/>
            <a:r>
              <a:rPr lang="en-US" sz="2100" dirty="0"/>
              <a:t>Individually</a:t>
            </a:r>
          </a:p>
          <a:p>
            <a:pPr lvl="1"/>
            <a:r>
              <a:rPr lang="en-US" sz="2100" dirty="0"/>
              <a:t>Student Organizations</a:t>
            </a:r>
          </a:p>
          <a:p>
            <a:pPr lvl="1"/>
            <a:r>
              <a:rPr lang="en-US" sz="2100" dirty="0"/>
              <a:t>Administratively</a:t>
            </a:r>
          </a:p>
          <a:p>
            <a:pPr lvl="2"/>
            <a:r>
              <a:rPr lang="en-US" sz="2100" dirty="0"/>
              <a:t>If you are engaging the university and seek assistance, HUNAP is here</a:t>
            </a:r>
          </a:p>
          <a:p>
            <a:pPr lvl="2"/>
            <a:endParaRPr lang="en-US" sz="2100" dirty="0"/>
          </a:p>
          <a:p>
            <a:r>
              <a:rPr lang="en-US" sz="2100" dirty="0"/>
              <a:t>Individual Support</a:t>
            </a:r>
          </a:p>
          <a:p>
            <a:r>
              <a:rPr lang="en-US" sz="2100" dirty="0"/>
              <a:t>	Study Breaks</a:t>
            </a:r>
          </a:p>
          <a:p>
            <a:r>
              <a:rPr lang="en-US" sz="2100" dirty="0"/>
              <a:t>	Social Programming</a:t>
            </a:r>
          </a:p>
          <a:p>
            <a:r>
              <a:rPr lang="en-US" sz="2100" dirty="0"/>
              <a:t>	Potlucks</a:t>
            </a:r>
          </a:p>
          <a:p>
            <a:r>
              <a:rPr lang="en-US" sz="2100" dirty="0"/>
              <a:t>	Career Advisement</a:t>
            </a:r>
          </a:p>
          <a:p>
            <a:r>
              <a:rPr lang="en-US" sz="2100" dirty="0"/>
              <a:t>	HUNAP Office, </a:t>
            </a:r>
          </a:p>
          <a:p>
            <a:r>
              <a:rPr lang="en-US" sz="2100" dirty="0"/>
              <a:t>		14 Story St 4</a:t>
            </a:r>
            <a:r>
              <a:rPr lang="en-US" sz="2100" baseline="30000" dirty="0"/>
              <a:t>th</a:t>
            </a:r>
            <a:r>
              <a:rPr lang="en-US" sz="2100" dirty="0"/>
              <a:t> Floor</a:t>
            </a:r>
          </a:p>
          <a:p>
            <a:r>
              <a:rPr lang="en-US" sz="2100" dirty="0"/>
              <a:t>	Events (e.g., Harvard Powwow)</a:t>
            </a:r>
          </a:p>
          <a:p>
            <a:r>
              <a:rPr lang="en-US" sz="2100" dirty="0"/>
              <a:t>	Just ask…</a:t>
            </a:r>
          </a:p>
          <a:p>
            <a:r>
              <a:rPr lang="en-US" sz="2100" dirty="0"/>
              <a:t>	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992E1-BA54-A74D-8DAD-DFD9948DC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2"/>
          <a:stretch/>
        </p:blipFill>
        <p:spPr>
          <a:xfrm>
            <a:off x="0" y="0"/>
            <a:ext cx="4405746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0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DBA287-9B0B-264D-81D3-61DDFB35A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313" y="0"/>
            <a:ext cx="45636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3D9B3-3BF4-D640-BC85-E9C57A9D67E5}"/>
              </a:ext>
            </a:extLst>
          </p:cNvPr>
          <p:cNvSpPr txBox="1"/>
          <p:nvPr/>
        </p:nvSpPr>
        <p:spPr>
          <a:xfrm>
            <a:off x="148475" y="0"/>
            <a:ext cx="4415213" cy="8248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4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 Organizations</a:t>
            </a:r>
          </a:p>
          <a:p>
            <a:endParaRPr lang="en-US" sz="2800" dirty="0"/>
          </a:p>
          <a:p>
            <a:r>
              <a:rPr lang="en-US" sz="2100" dirty="0"/>
              <a:t>Harvard College</a:t>
            </a:r>
          </a:p>
          <a:p>
            <a:r>
              <a:rPr lang="en-US" sz="2100" dirty="0"/>
              <a:t>	Natives at Harvard College</a:t>
            </a:r>
          </a:p>
          <a:p>
            <a:endParaRPr lang="en-US" sz="2100" dirty="0"/>
          </a:p>
          <a:p>
            <a:r>
              <a:rPr lang="en-US" sz="2100" dirty="0"/>
              <a:t>Graduate/Professional Schools</a:t>
            </a:r>
          </a:p>
          <a:p>
            <a:r>
              <a:rPr lang="en-US" sz="2100" dirty="0"/>
              <a:t>	Harvard Indigenous Design 	Collective (GSD)</a:t>
            </a:r>
          </a:p>
          <a:p>
            <a:r>
              <a:rPr lang="en-US" sz="2100" dirty="0"/>
              <a:t>	Future Indigenous Educators 	Resisting Colonial Education (HGSE)</a:t>
            </a:r>
          </a:p>
          <a:p>
            <a:r>
              <a:rPr lang="en-US" sz="2100" dirty="0"/>
              <a:t>	Harvard Native American Law 	Student Association (HLS)</a:t>
            </a:r>
          </a:p>
          <a:p>
            <a:r>
              <a:rPr lang="en-US" sz="2100" dirty="0"/>
              <a:t>	Harvard Native Health 	Organization (HMS)</a:t>
            </a:r>
          </a:p>
          <a:p>
            <a:r>
              <a:rPr lang="en-US" sz="2100" dirty="0"/>
              <a:t>	Harvard Native American 	Student Organization (TH Chan)</a:t>
            </a:r>
          </a:p>
          <a:p>
            <a:endParaRPr lang="en-US" sz="2100" dirty="0"/>
          </a:p>
          <a:p>
            <a:r>
              <a:rPr lang="en-US" sz="2100" dirty="0"/>
              <a:t>Campus</a:t>
            </a:r>
          </a:p>
          <a:p>
            <a:r>
              <a:rPr lang="en-US" sz="2100" dirty="0"/>
              <a:t>	Harvard Indigenous Women’s 	Group</a:t>
            </a:r>
          </a:p>
          <a:p>
            <a:r>
              <a:rPr lang="en-US" sz="2100" dirty="0"/>
              <a:t>	</a:t>
            </a:r>
          </a:p>
          <a:p>
            <a:r>
              <a:rPr lang="en-US" sz="2100" dirty="0"/>
              <a:t>	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60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HARVARD">
      <a:dk1>
        <a:srgbClr val="000000"/>
      </a:dk1>
      <a:lt1>
        <a:srgbClr val="FFFFFF"/>
      </a:lt1>
      <a:dk2>
        <a:srgbClr val="323232"/>
      </a:dk2>
      <a:lt2>
        <a:srgbClr val="D74941"/>
      </a:lt2>
      <a:accent1>
        <a:srgbClr val="AB1500"/>
      </a:accent1>
      <a:accent2>
        <a:srgbClr val="D55816"/>
      </a:accent2>
      <a:accent3>
        <a:srgbClr val="FEFFFF"/>
      </a:accent3>
      <a:accent4>
        <a:srgbClr val="B19C7D"/>
      </a:accent4>
      <a:accent5>
        <a:srgbClr val="7F5F52"/>
      </a:accent5>
      <a:accent6>
        <a:srgbClr val="D6A978"/>
      </a:accent6>
      <a:hlink>
        <a:srgbClr val="00A9D5"/>
      </a:hlink>
      <a:folHlink>
        <a:srgbClr val="00764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{74E53821-6041-6248-BCF6-881A72009000}tf10001122</Template>
  <TotalTime>14601</TotalTime>
  <Words>252</Words>
  <Application>Microsoft Macintosh PowerPoint</Application>
  <PresentationFormat>On-screen Show (4:3)</PresentationFormat>
  <Paragraphs>116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Packineau, Jason</cp:lastModifiedBy>
  <cp:revision>94</cp:revision>
  <dcterms:created xsi:type="dcterms:W3CDTF">2010-04-12T23:12:02Z</dcterms:created>
  <dcterms:modified xsi:type="dcterms:W3CDTF">2021-09-17T17:20:20Z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